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Palatino Linotype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alatinoLinotype-bold.fntdata"/><Relationship Id="rId12" Type="http://schemas.openxmlformats.org/officeDocument/2006/relationships/font" Target="fonts/PalatinoLinotyp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alatinoLinotype-boldItalic.fntdata"/><Relationship Id="rId14" Type="http://schemas.openxmlformats.org/officeDocument/2006/relationships/font" Target="fonts/PalatinoLinotyp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alatino Linotype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334637" y="798973"/>
            <a:ext cx="0" cy="254475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683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  <a:defRPr sz="22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6" name="Google Shape;26;p3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34813" y="1756130"/>
            <a:ext cx="8562580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latino Linotyp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534695" y="3806195"/>
            <a:ext cx="8549990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371687" y="798973"/>
            <a:ext cx="0" cy="284510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534695" y="804889"/>
            <a:ext cx="9520157" cy="10593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534695" y="2010877"/>
            <a:ext cx="4608576" cy="4042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454793" y="2017343"/>
            <a:ext cx="4604130" cy="4042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534695" y="804163"/>
            <a:ext cx="9520157" cy="1056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534695" y="2019549"/>
            <a:ext cx="460857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534695" y="2824269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454791" y="2023003"/>
            <a:ext cx="4608576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454792" y="2821491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534642" y="798973"/>
            <a:ext cx="3183128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latino Linotype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043714" y="798973"/>
            <a:ext cx="6012470" cy="5260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1534695" y="3205491"/>
            <a:ext cx="3184989" cy="285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1371687" y="798973"/>
            <a:ext cx="0" cy="22471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7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59" name="Google Shape;59;p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1A1814"/>
                </a:gs>
                <a:gs pos="100000">
                  <a:srgbClr val="1A1814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8"/>
          <p:cNvSpPr txBox="1"/>
          <p:nvPr>
            <p:ph type="title"/>
          </p:nvPr>
        </p:nvSpPr>
        <p:spPr>
          <a:xfrm>
            <a:off x="1535694" y="1129513"/>
            <a:ext cx="5447840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1534695" y="3145992"/>
            <a:ext cx="5440037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65" name="Google Shape;65;p8"/>
          <p:cNvCxnSpPr/>
          <p:nvPr/>
        </p:nvCxnSpPr>
        <p:spPr>
          <a:xfrm>
            <a:off x="1371687" y="798973"/>
            <a:ext cx="0" cy="216112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8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>
            <a:gsLst>
              <a:gs pos="0">
                <a:srgbClr val="EDEBE7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2768" l="0" r="0" t="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0" y="6141705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trello.com/" TargetMode="External"/><Relationship Id="rId4" Type="http://schemas.openxmlformats.org/officeDocument/2006/relationships/hyperlink" Target="https://trello.co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microsoft.com/en-us/microsoft-365/blog/2015/09/22/introducing-office-365-planner/" TargetMode="External"/><Relationship Id="rId4" Type="http://schemas.openxmlformats.org/officeDocument/2006/relationships/hyperlink" Target="https://www.microsoft.com/en-us/microsoft-365/blog/2015/09/22/introducing-office-365-planner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" TargetMode="External"/><Relationship Id="rId4" Type="http://schemas.openxmlformats.org/officeDocument/2006/relationships/hyperlink" Target="https://drive.google.com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help.github.com/en/articles/creating-a-project-board" TargetMode="External"/><Relationship Id="rId4" Type="http://schemas.openxmlformats.org/officeDocument/2006/relationships/hyperlink" Target="https://git-scm.com/" TargetMode="External"/><Relationship Id="rId5" Type="http://schemas.openxmlformats.org/officeDocument/2006/relationships/hyperlink" Target="https://help.github.com/en/articles/creating-a-project-board" TargetMode="External"/><Relationship Id="rId6" Type="http://schemas.openxmlformats.org/officeDocument/2006/relationships/hyperlink" Target="https://git-scm.com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post-it.com/3M/en_US/post-it/ideas/app/" TargetMode="External"/><Relationship Id="rId4" Type="http://schemas.openxmlformats.org/officeDocument/2006/relationships/hyperlink" Target="https://www.post-it.com/3M/en_US/post-it/ideas/ap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Palatino Linotype"/>
              <a:buNone/>
            </a:pPr>
            <a:r>
              <a:rPr i="1" lang="en-NZ">
                <a:solidFill>
                  <a:schemeClr val="accent1"/>
                </a:solidFill>
              </a:rPr>
              <a:t>Get ready. </a:t>
            </a:r>
            <a:br>
              <a:rPr i="1" lang="en-NZ">
                <a:solidFill>
                  <a:schemeClr val="accent1"/>
                </a:solidFill>
              </a:rPr>
            </a:br>
            <a:r>
              <a:rPr i="1" lang="en-NZ">
                <a:solidFill>
                  <a:schemeClr val="accent1"/>
                </a:solidFill>
              </a:rPr>
              <a:t>Get Agile.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USING AGILE METHODS IN A DIGITAL TECHNOLOGIES CLASSROOM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PART 8: COLLABORATIVE TOOLS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Collaborative Tools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Analogue Boards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There are several ways classrooms can implement a Kanban board.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simplest is to use sticky notes, dry-markers, and a classroom whiteboard.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Smaller boards can be created with small portable whiteboards.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 large sheet (A3) of paper and sticky notes make portable boards that are easy to file between sessions.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Collaborative Tools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Digital Boards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NZ"/>
              <a:t>There are lots of possible software solutions. These are a smaller selection (in no particular order):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 u="sng">
                <a:solidFill>
                  <a:schemeClr val="hlink"/>
                </a:solidFill>
                <a:hlinkClick r:id="rId3"/>
              </a:rPr>
              <a:t>Atlassian's Trello</a:t>
            </a:r>
            <a:r>
              <a:rPr lang="en-NZ"/>
              <a:t>. A free web-based, project management app. Trello provides a collaborative Kanban board, with card options including a title, description, attachments, members, labels, checklists, and due dates. Trello is ideal for communicating tasks, displaying an overview of the state. </a:t>
            </a:r>
            <a:r>
              <a:rPr lang="en-NZ" u="sng">
                <a:solidFill>
                  <a:schemeClr val="hlink"/>
                </a:solidFill>
                <a:hlinkClick r:id="rId4"/>
              </a:rPr>
              <a:t>https://trello.com/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Collaborative Tools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Digital Boards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Microsoft O365 environments can access </a:t>
            </a:r>
            <a:r>
              <a:rPr lang="en-NZ" u="sng">
                <a:solidFill>
                  <a:schemeClr val="hlink"/>
                </a:solidFill>
                <a:hlinkClick r:id="rId3"/>
              </a:rPr>
              <a:t>Planner</a:t>
            </a:r>
            <a:r>
              <a:rPr lang="en-NZ"/>
              <a:t>; Each user plan can have a Board. Work items, represented by cards can have due dates, attachments, categories and conversations associated with it. Team members receive small emails whenever assigned a new Card or added to a conversation.</a:t>
            </a:r>
            <a:br>
              <a:rPr lang="en-NZ"/>
            </a:br>
            <a:r>
              <a:rPr lang="en-NZ" u="sng">
                <a:solidFill>
                  <a:schemeClr val="hlink"/>
                </a:solidFill>
                <a:hlinkClick r:id="rId4"/>
              </a:rPr>
              <a:t>https://www.microsoft.com/en-us/microsoft-365/blog/2015/09/22/introducing-office-365-planner/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Collaborative Tools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Digital Boards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 u="sng">
                <a:solidFill>
                  <a:schemeClr val="hlink"/>
                </a:solidFill>
                <a:hlinkClick r:id="rId3"/>
              </a:rPr>
              <a:t>Google Drive</a:t>
            </a:r>
            <a:r>
              <a:rPr lang="en-NZ"/>
              <a:t> uses GMail as it’s login, and 15GB of space. Google Drive was not aimed at agile workflows, but could be ideal for planning meetings, documenting requirements, estimates and more.</a:t>
            </a:r>
            <a:br>
              <a:rPr lang="en-NZ"/>
            </a:br>
            <a:r>
              <a:rPr lang="en-NZ" u="sng">
                <a:solidFill>
                  <a:schemeClr val="hlink"/>
                </a:solidFill>
                <a:hlinkClick r:id="rId4"/>
              </a:rPr>
              <a:t>https://drive.google.com/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Collaborative Tools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Digital Boards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 u="sng">
                <a:solidFill>
                  <a:schemeClr val="hlink"/>
                </a:solidFill>
                <a:hlinkClick r:id="rId3"/>
              </a:rPr>
              <a:t>Project Board</a:t>
            </a:r>
            <a:r>
              <a:rPr lang="en-NZ"/>
              <a:t> could be created on github.com (requires registration). </a:t>
            </a:r>
            <a:r>
              <a:rPr lang="en-NZ" u="sng">
                <a:solidFill>
                  <a:schemeClr val="hlink"/>
                </a:solidFill>
                <a:hlinkClick r:id="rId4"/>
              </a:rPr>
              <a:t>Git</a:t>
            </a:r>
            <a:r>
              <a:rPr lang="en-NZ"/>
              <a:t> and Repository Tools developers use Git or a similar version control system.</a:t>
            </a:r>
            <a:br>
              <a:rPr lang="en-NZ"/>
            </a:br>
            <a:r>
              <a:rPr lang="en-NZ" u="sng">
                <a:solidFill>
                  <a:schemeClr val="hlink"/>
                </a:solidFill>
                <a:hlinkClick r:id="rId5"/>
              </a:rPr>
              <a:t>https://help.github.com/en/articles/creating-a-project-board</a:t>
            </a:r>
            <a:br>
              <a:rPr lang="en-NZ"/>
            </a:br>
            <a:r>
              <a:rPr lang="en-NZ" u="sng">
                <a:solidFill>
                  <a:schemeClr val="hlink"/>
                </a:solidFill>
                <a:hlinkClick r:id="rId6"/>
              </a:rPr>
              <a:t>https://git-scm.com/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Collaborative Tools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Digital Boards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 u="sng">
                <a:solidFill>
                  <a:schemeClr val="hlink"/>
                </a:solidFill>
                <a:hlinkClick r:id="rId3"/>
              </a:rPr>
              <a:t>Post-it® App</a:t>
            </a:r>
            <a:r>
              <a:rPr lang="en-NZ"/>
              <a:t> can transcribe up to 200 sticky notes (e.g. following a brainstorm), from your camera onto digital boards that can be shared within teams. Edit or re-organise, retype or draw and share to PowerPoint, Excel, PDF, Dropbox, etc.</a:t>
            </a:r>
            <a:br>
              <a:rPr lang="en-NZ"/>
            </a:br>
            <a:r>
              <a:rPr lang="en-NZ" u="sng">
                <a:solidFill>
                  <a:schemeClr val="hlink"/>
                </a:solidFill>
                <a:hlinkClick r:id="rId4"/>
              </a:rPr>
              <a:t>https://www.post-it.com/3M/en_US/post-it/ideas/app/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